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643" r:id="rId1"/>
    <p:sldMasterId id="2147484644" r:id="rId2"/>
    <p:sldMasterId id="2147484645" r:id="rId3"/>
    <p:sldMasterId id="2147484646" r:id="rId4"/>
    <p:sldMasterId id="2147484647" r:id="rId5"/>
    <p:sldMasterId id="2147484648" r:id="rId6"/>
  </p:sldMasterIdLst>
  <p:notesMasterIdLst>
    <p:notesMasterId r:id="rId19"/>
  </p:notesMasterIdLst>
  <p:sldIdLst>
    <p:sldId id="256" r:id="rId7"/>
    <p:sldId id="257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ELAND 초이스 Bold" panose="02020603020101020101" pitchFamily="18" charset="-127"/>
      <p:regular r:id="rId26"/>
    </p:embeddedFont>
    <p:embeddedFont>
      <p:font typeface="ELAND 초이스 Light" panose="02020603020101020101" pitchFamily="18" charset="-127"/>
      <p:regular r:id="rId27"/>
    </p:embeddedFont>
    <p:embeddedFont>
      <p:font typeface="ELAND 초이스 Medium" panose="02020603020101020101" pitchFamily="18" charset="-127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6" autoAdjust="0"/>
    <p:restoredTop sz="95519" autoAdjust="0"/>
  </p:normalViewPr>
  <p:slideViewPr>
    <p:cSldViewPr snapToGrid="0">
      <p:cViewPr varScale="1">
        <p:scale>
          <a:sx n="104" d="100"/>
          <a:sy n="104" d="100"/>
        </p:scale>
        <p:origin x="120" y="162"/>
      </p:cViewPr>
      <p:guideLst>
        <p:guide orient="horz" pos="2157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3489345908165E-3"/>
          <c:y val="0.13707214593887329"/>
          <c:w val="0.98526144027709961"/>
          <c:h val="0.79008382558822632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505786"/>
            </a:solidFill>
            <a:ln w="28575" cap="rnd">
              <a:noFill/>
              <a:round/>
            </a:ln>
            <a:effectLst>
              <a:outerShdw blurRad="76200" dist="76200" dir="2700000" algn="ctr" rotWithShape="0">
                <a:srgbClr val="000000">
                  <a:alpha val="27000"/>
                </a:srgbClr>
              </a:outerShdw>
            </a:effectLst>
          </c:spPr>
          <c:dLbls>
            <c:dLbl>
              <c:idx val="0"/>
              <c:layout>
                <c:manualLayout>
                  <c:x val="2.7027823962271214E-3"/>
                  <c:y val="-0.11045534163713455"/>
                </c:manualLayout>
              </c:layout>
              <c:numFmt formatCode="g/&quot;표&quot;&quot;준&quot;" sourceLinked="0"/>
              <c:spPr>
                <a:noFill/>
              </c:spPr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  <a:latin typeface="ELAND 초이스 Medium" panose="02020603020101020101" pitchFamily="18" charset="-127"/>
                      <a:ea typeface="ELAND 초이스 Medium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1BB-4010-873E-01ABC13AE49C}"/>
                </c:ext>
              </c:extLst>
            </c:dLbl>
            <c:dLbl>
              <c:idx val="1"/>
              <c:layout>
                <c:manualLayout>
                  <c:x val="1.8018468981608748E-3"/>
                  <c:y val="-0.1568620502948761"/>
                </c:manualLayout>
              </c:layout>
              <c:numFmt formatCode="g/&quot;표&quot;&quot;준&quot;" sourceLinked="0"/>
              <c:spPr>
                <a:noFill/>
              </c:spPr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  <a:latin typeface="ELAND 초이스 Medium" panose="02020603020101020101" pitchFamily="18" charset="-127"/>
                      <a:ea typeface="ELAND 초이스 Medium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1BB-4010-873E-01ABC13AE49C}"/>
                </c:ext>
              </c:extLst>
            </c:dLbl>
            <c:dLbl>
              <c:idx val="2"/>
              <c:layout>
                <c:manualLayout>
                  <c:x val="3.603741992264986E-3"/>
                  <c:y val="-0.20125123858451843"/>
                </c:manualLayout>
              </c:layout>
              <c:numFmt formatCode="g/&quot;표&quot;&quot;준&quot;" sourceLinked="0"/>
              <c:spPr>
                <a:noFill/>
              </c:spPr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  <a:latin typeface="ELAND 초이스 Medium" panose="02020603020101020101" pitchFamily="18" charset="-127"/>
                      <a:ea typeface="ELAND 초이스 Medium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1BB-4010-873E-01ABC13AE49C}"/>
                </c:ext>
              </c:extLst>
            </c:dLbl>
            <c:dLbl>
              <c:idx val="3"/>
              <c:layout>
                <c:manualLayout>
                  <c:x val="4.8354852566490001E-8"/>
                  <c:y val="-0.26379966735839844"/>
                </c:manualLayout>
              </c:layout>
              <c:numFmt formatCode="g/&quot;표&quot;&quot;준&quot;" sourceLinked="0"/>
              <c:spPr>
                <a:noFill/>
              </c:spPr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  <a:latin typeface="ELAND 초이스 Medium" panose="02020603020101020101" pitchFamily="18" charset="-127"/>
                      <a:ea typeface="ELAND 초이스 Medium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1BB-4010-873E-01ABC13AE49C}"/>
                </c:ext>
              </c:extLst>
            </c:dLbl>
            <c:dLbl>
              <c:idx val="4"/>
              <c:layout>
                <c:manualLayout>
                  <c:x val="0"/>
                  <c:y val="-0.31827697157859802"/>
                </c:manualLayout>
              </c:layout>
              <c:numFmt formatCode="g/&quot;표&quot;&quot;준&quot;" sourceLinked="0"/>
              <c:spPr>
                <a:noFill/>
                <a:ln>
                  <a:noFill/>
                </a:ln>
              </c:spPr>
              <c:txPr>
                <a:bodyPr rot="0" vert="horz" wrap="none" lIns="0" tIns="0" rIns="0" bIns="0" anchor="ctr" anchorCtr="1"/>
                <a:lstStyle/>
                <a:p>
                  <a:pPr algn="l">
                    <a:defRPr b="0" i="0" u="none">
                      <a:solidFill>
                        <a:schemeClr val="tx1"/>
                      </a:solidFill>
                      <a:latin typeface="ELAND 초이스 Medium" panose="02020603020101020101" pitchFamily="18" charset="-127"/>
                      <a:ea typeface="ELAND 초이스 Medium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C1BB-4010-873E-01ABC13AE49C}"/>
                </c:ext>
              </c:extLst>
            </c:dLbl>
            <c:dLbl>
              <c:idx val="5"/>
              <c:layout>
                <c:manualLayout>
                  <c:x val="5.4055890068411827E-3"/>
                  <c:y val="-0.38889607787132263"/>
                </c:manualLayout>
              </c:layout>
              <c:numFmt formatCode="g/&quot;표&quot;&quot;준&quot;" sourceLinked="0"/>
              <c:spPr>
                <a:noFill/>
              </c:spPr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  <a:latin typeface="ELAND 초이스 Medium" panose="02020603020101020101" pitchFamily="18" charset="-127"/>
                      <a:ea typeface="ELAND 초이스 Medium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1BB-4010-873E-01ABC13AE49C}"/>
                </c:ext>
              </c:extLst>
            </c:dLbl>
            <c:dLbl>
              <c:idx val="6"/>
              <c:layout>
                <c:manualLayout>
                  <c:x val="-3.603790421038866E-3"/>
                  <c:y val="-0.42319682240486145"/>
                </c:manualLayout>
              </c:layout>
              <c:numFmt formatCode="g/&quot;표&quot;&quot;준&quot;" sourceLinked="0"/>
              <c:spPr>
                <a:noFill/>
              </c:spPr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  <a:latin typeface="ELAND 초이스 Medium" panose="02020603020101020101" pitchFamily="18" charset="-127"/>
                      <a:ea typeface="ELAND 초이스 Medium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1BB-4010-873E-01ABC13AE49C}"/>
                </c:ext>
              </c:extLst>
            </c:dLbl>
            <c:numFmt formatCode="g/&quot;표&quot;&quot;준&quot;" sourceLinked="0"/>
            <c:spPr>
              <a:noFill/>
              <a:ln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b="0" i="0" u="none">
                    <a:solidFill>
                      <a:schemeClr val="tx1"/>
                    </a:solidFill>
                    <a:latin typeface="ELAND 초이스 Medium" panose="02020603020101020101" pitchFamily="18" charset="-127"/>
                    <a:ea typeface="ELAND 초이스 Medium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</c:strCache>
            </c:strRef>
          </c:cat>
          <c:val>
            <c:numRef>
              <c:f>Sheet1!$B$2:$B$8</c:f>
              <c:numCache>
                <c:formatCode>g/"표""준"</c:formatCode>
                <c:ptCount val="7"/>
                <c:pt idx="0">
                  <c:v>102</c:v>
                </c:pt>
                <c:pt idx="1">
                  <c:v>164</c:v>
                </c:pt>
                <c:pt idx="2">
                  <c:v>222</c:v>
                </c:pt>
                <c:pt idx="3">
                  <c:v>317</c:v>
                </c:pt>
                <c:pt idx="4">
                  <c:v>414</c:v>
                </c:pt>
                <c:pt idx="5">
                  <c:v>520</c:v>
                </c:pt>
                <c:pt idx="6">
                  <c:v>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1BB-4010-873E-01ABC13AE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2146768"/>
        <c:axId val="342147328"/>
      </c:areaChart>
      <c:catAx>
        <c:axId val="3421467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9525">
            <a:noFill/>
          </a:ln>
        </c:spPr>
        <c:txPr>
          <a:bodyPr rot="0" vert="horz" wrap="none" lIns="0" tIns="0" rIns="0" bIns="0" anchor="ctr" anchorCtr="1"/>
          <a:lstStyle/>
          <a:p>
            <a:pPr algn="l">
              <a:defRPr sz="1000" b="0" i="0" u="none">
                <a:solidFill>
                  <a:srgbClr val="5D5270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pPr>
            <a:endParaRPr lang="ko-KR"/>
          </a:p>
        </c:txPr>
        <c:crossAx val="342147328"/>
        <c:crosses val="autoZero"/>
        <c:auto val="1"/>
        <c:lblAlgn val="ctr"/>
        <c:lblOffset val="100"/>
        <c:tickMarkSkip val="1"/>
        <c:noMultiLvlLbl val="0"/>
      </c:catAx>
      <c:valAx>
        <c:axId val="34214732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/&quot;표&quot;&quot;준&quot;" sourceLinked="1"/>
        <c:majorTickMark val="none"/>
        <c:minorTickMark val="none"/>
        <c:tickLblPos val="nextTo"/>
        <c:crossAx val="34214676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E99C08C4-ABFC-4246-9D78-73F6200BA507}" type="datetime1">
              <a:rPr lang="ko-KR" altLang="en-US" smtClean="0"/>
              <a:pPr>
                <a:defRPr/>
              </a:pPr>
              <a:t>2023-08-01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DDDAD5F0-E7F6-40BE-88FE-2BB01C0BBDA6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ELAND 초이스 Medium" panose="02020603020101020101" pitchFamily="18" charset="-127"/>
        <a:ea typeface="ELAND 초이스 Medium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ELAND 초이스 Medium" panose="02020603020101020101" pitchFamily="18" charset="-127"/>
        <a:ea typeface="ELAND 초이스 Mediu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ELAND 초이스 Medium" panose="02020603020101020101" pitchFamily="18" charset="-127"/>
        <a:ea typeface="ELAND 초이스 Mediu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ELAND 초이스 Medium" panose="02020603020101020101" pitchFamily="18" charset="-127"/>
        <a:ea typeface="ELAND 초이스 Mediu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ELAND 초이스 Medium" panose="02020603020101020101" pitchFamily="18" charset="-127"/>
        <a:ea typeface="ELAND 초이스 Mediu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DDAD5F0-E7F6-40BE-88FE-2BB01C0BBDA6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5A40FD1-0EE3-4101-8160-1422DBE4B71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304987C-29F7-432B-B883-ED8D01B4779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2023-08-01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EE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81EA8B20-230B-449E-A874-506EFC34ACF9}" type="datetime1">
              <a:rPr lang="ko-KR" altLang="en-US" smtClean="0"/>
              <a:pPr>
                <a:defRPr/>
              </a:pPr>
              <a:t>2023-08-01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9BA23A0C-8593-4F33-8064-84CD54B0CF8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ELAND 초이스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ELAND 초이스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ELAND 초이스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ELAND 초이스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ELAND 초이스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ELAND 초이스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2_Office 테마">
    <p:bg>
      <p:bgPr>
        <a:solidFill>
          <a:srgbClr val="EE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1" r:id="rId1"/>
    <p:sldLayoutId id="2147484572" r:id="rId2"/>
    <p:sldLayoutId id="2147484573" r:id="rId3"/>
    <p:sldLayoutId id="2147484574" r:id="rId4"/>
    <p:sldLayoutId id="2147484575" r:id="rId5"/>
    <p:sldLayoutId id="2147484576" r:id="rId6"/>
    <p:sldLayoutId id="2147484577" r:id="rId7"/>
    <p:sldLayoutId id="2147484578" r:id="rId8"/>
    <p:sldLayoutId id="2147484579" r:id="rId9"/>
    <p:sldLayoutId id="2147484580" r:id="rId10"/>
    <p:sldLayoutId id="2147484581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2_Office 테마">
    <p:bg>
      <p:bgPr>
        <a:solidFill>
          <a:srgbClr val="EE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2_2_Office 테마">
    <p:bg>
      <p:bgPr>
        <a:solidFill>
          <a:srgbClr val="EE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3" r:id="rId1"/>
    <p:sldLayoutId id="2147484594" r:id="rId2"/>
    <p:sldLayoutId id="2147484595" r:id="rId3"/>
    <p:sldLayoutId id="2147484596" r:id="rId4"/>
    <p:sldLayoutId id="2147484597" r:id="rId5"/>
    <p:sldLayoutId id="2147484598" r:id="rId6"/>
    <p:sldLayoutId id="2147484599" r:id="rId7"/>
    <p:sldLayoutId id="2147484600" r:id="rId8"/>
    <p:sldLayoutId id="2147484601" r:id="rId9"/>
    <p:sldLayoutId id="2147484602" r:id="rId10"/>
    <p:sldLayoutId id="2147484603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테마">
    <p:bg>
      <p:bgPr>
        <a:solidFill>
          <a:srgbClr val="EE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EE2F8709-1CEE-42DD-B39A-DFDCBA7B36B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5" r:id="rId1"/>
    <p:sldLayoutId id="2147484616" r:id="rId2"/>
    <p:sldLayoutId id="2147484617" r:id="rId3"/>
    <p:sldLayoutId id="2147484618" r:id="rId4"/>
    <p:sldLayoutId id="2147484619" r:id="rId5"/>
    <p:sldLayoutId id="2147484620" r:id="rId6"/>
    <p:sldLayoutId id="2147484621" r:id="rId7"/>
    <p:sldLayoutId id="2147484622" r:id="rId8"/>
    <p:sldLayoutId id="2147484623" r:id="rId9"/>
    <p:sldLayoutId id="2147484624" r:id="rId10"/>
    <p:sldLayoutId id="2147484625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1_Office 테마">
    <p:bg>
      <p:bgPr>
        <a:solidFill>
          <a:srgbClr val="EE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EE2F8709-1CEE-42DD-B39A-DFDCBA7B36B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2023-08-01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defRPr>
            </a:lvl1pPr>
          </a:lstStyle>
          <a:p>
            <a:pPr>
              <a:defRPr/>
            </a:pPr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6" r:id="rId1"/>
    <p:sldLayoutId id="2147484627" r:id="rId2"/>
    <p:sldLayoutId id="2147484628" r:id="rId3"/>
    <p:sldLayoutId id="2147484629" r:id="rId4"/>
    <p:sldLayoutId id="2147484630" r:id="rId5"/>
    <p:sldLayoutId id="2147484631" r:id="rId6"/>
    <p:sldLayoutId id="2147484632" r:id="rId7"/>
    <p:sldLayoutId id="2147484633" r:id="rId8"/>
    <p:sldLayoutId id="2147484634" r:id="rId9"/>
    <p:sldLayoutId id="2147484635" r:id="rId10"/>
    <p:sldLayoutId id="2147484636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ELAND 초이스 Medium" panose="02020603020101020101" pitchFamily="18" charset="-127"/>
          <a:ea typeface="ELAND 초이스 Mediu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1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4F5896">
                <a:tint val="45000"/>
                <a:satMod val="400000"/>
              </a:srgbClr>
            </a:duotone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0" y="3312466"/>
            <a:ext cx="7325761" cy="3073998"/>
            <a:chOff x="0" y="1837043"/>
            <a:chExt cx="12192000" cy="3149445"/>
          </a:xfrm>
          <a:solidFill>
            <a:srgbClr val="EEEAEE"/>
          </a:solidFill>
        </p:grpSpPr>
        <p:sp>
          <p:nvSpPr>
            <p:cNvPr id="5" name="직사각형 4"/>
            <p:cNvSpPr/>
            <p:nvPr/>
          </p:nvSpPr>
          <p:spPr>
            <a:xfrm>
              <a:off x="0" y="1837043"/>
              <a:ext cx="12192000" cy="31494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816" y="3428997"/>
              <a:ext cx="10220536" cy="1050445"/>
            </a:xfrm>
            <a:prstGeom prst="rect">
              <a:avLst/>
            </a:prstGeom>
            <a:grpFill/>
            <a:effectLst/>
          </p:spPr>
          <p:txBody>
            <a:bodyPr wrap="square">
              <a:spAutoFit/>
            </a:bodyPr>
            <a:lstStyle/>
            <a:p>
              <a:pPr>
                <a:lnSpc>
                  <a:spcPts val="6500"/>
                </a:lnSpc>
                <a:defRPr/>
              </a:pPr>
              <a:r>
                <a:rPr lang="en-US" altLang="ko-KR" sz="8000" dirty="0" err="1">
                  <a:solidFill>
                    <a:srgbClr val="505786"/>
                  </a:solidFill>
                  <a:latin typeface="ELAND 초이스 Bold" panose="02020603020101020101" pitchFamily="18" charset="-127"/>
                  <a:ea typeface="ELAND 초이스 Bold" panose="02020603020101020101" pitchFamily="18" charset="-127"/>
                </a:rPr>
                <a:t>Homesitter</a:t>
              </a:r>
              <a:endParaRPr lang="en-US" altLang="ko-KR" sz="8000" dirty="0">
                <a:solidFill>
                  <a:srgbClr val="50578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76818" y="2711880"/>
              <a:ext cx="7956931" cy="378397"/>
            </a:xfrm>
            <a:prstGeom prst="rect">
              <a:avLst/>
            </a:prstGeom>
            <a:grpFill/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i="0" dirty="0">
                  <a:solidFill>
                    <a:schemeClr val="tx1"/>
                  </a:solidFill>
                  <a:effectLst/>
                  <a:latin typeface="ELAND 초이스 Bold" panose="02020603020101020101" pitchFamily="18" charset="-127"/>
                  <a:ea typeface="ELAND 초이스 Bold" panose="02020603020101020101" pitchFamily="18" charset="-127"/>
                </a:rPr>
                <a:t>낯선 사람을 감지하는 인공지능 </a:t>
              </a:r>
              <a:r>
                <a:rPr lang="en-US" altLang="ko-KR" i="0" dirty="0">
                  <a:solidFill>
                    <a:schemeClr val="tx1"/>
                  </a:solidFill>
                  <a:effectLst/>
                  <a:latin typeface="ELAND 초이스 Bold" panose="02020603020101020101" pitchFamily="18" charset="-127"/>
                  <a:ea typeface="ELAND 초이스 Bold" panose="02020603020101020101" pitchFamily="18" charset="-127"/>
                </a:rPr>
                <a:t>CCTV</a:t>
              </a:r>
            </a:p>
          </p:txBody>
        </p:sp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3E25C11-A503-42E6-A2B7-29A31E51B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5"/>
          <p:cNvSpPr/>
          <p:nvPr/>
        </p:nvSpPr>
        <p:spPr>
          <a:xfrm>
            <a:off x="0" y="6029325"/>
            <a:ext cx="12192000" cy="828675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0"/>
            <a:ext cx="12192001" cy="6743700"/>
            <a:chOff x="-1" y="0"/>
            <a:chExt cx="12192001" cy="6743700"/>
          </a:xfrm>
        </p:grpSpPr>
        <p:sp>
          <p:nvSpPr>
            <p:cNvPr id="8" name="직각 삼각형 7"/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anchor="t"/>
            <a:lstStyle/>
            <a:p>
              <a:pPr algn="ctr" latinLnBrk="0">
                <a:defRPr/>
              </a:pPr>
              <a:endParaRPr lang="ko-KR" altLang="en-US" sz="9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  <a:p>
              <a:pPr algn="ctr" latinLnBrk="0">
                <a:defRPr/>
              </a:pPr>
              <a:r>
                <a:rPr lang="ko-KR" alt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시연 영상</a:t>
              </a:r>
            </a:p>
            <a:p>
              <a:pPr algn="ctr">
                <a:defRPr/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</p:grpSp>
      <p:pic>
        <p:nvPicPr>
          <p:cNvPr id="122" name="경진대회 365 홈시터_Trim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361792" y="1064505"/>
            <a:ext cx="9468417" cy="5288211"/>
          </a:xfrm>
          <a:prstGeom prst="rect">
            <a:avLst/>
          </a:prstGeom>
        </p:spPr>
      </p:pic>
      <p:pic>
        <p:nvPicPr>
          <p:cNvPr id="102" name="오디오 101">
            <a:hlinkClick r:id="" action="ppaction://media"/>
            <a:extLst>
              <a:ext uri="{FF2B5EF4-FFF2-40B4-BE49-F238E27FC236}">
                <a16:creationId xmlns:a16="http://schemas.microsoft.com/office/drawing/2014/main" id="{FFB46B2A-79E3-4856-BB7A-02FDC46E224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89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60053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28" objId="122"/>
        <p14:triggerEvt type="onClick" time="1928" objId="122"/>
        <p14:triggerEvt type="onClick" time="12687" objId="122"/>
        <p14:pauseEvt time="14287" objId="122"/>
        <p14:triggerEvt type="onClick" time="14287" objId="122"/>
        <p14:triggerEvt type="onClick" time="22089" objId="122"/>
        <p14:resumeEvt time="23167" objId="122"/>
        <p14:triggerEvt type="onClick" time="23167" objId="122"/>
        <p14:triggerEvt type="onClick" time="36794" objId="122"/>
        <p14:pauseEvt time="38377" objId="122"/>
        <p14:triggerEvt type="onClick" time="38377" objId="122"/>
        <p14:triggerEvt type="onClick" time="41127" objId="122"/>
        <p14:resumeEvt time="42097" objId="122"/>
        <p14:triggerEvt type="onClick" time="42097" objId="122"/>
        <p14:triggerEvt type="onClick" time="47371" objId="122"/>
        <p14:pauseEvt time="48239" objId="122"/>
        <p14:triggerEvt type="onClick" time="48239" objId="122"/>
        <p14:triggerEvt type="onClick" time="52931" objId="122"/>
        <p14:resumeEvt time="53822" objId="122"/>
        <p14:triggerEvt type="onClick" time="53822" objId="122"/>
        <p14:triggerEvt type="onClick" time="54984" objId="122"/>
        <p14:pauseEvt time="56152" objId="122"/>
        <p14:triggerEvt type="onClick" time="56152" objId="122"/>
        <p14:triggerEvt type="onClick" time="61519" objId="122"/>
        <p14:resumeEvt time="63195" objId="122"/>
        <p14:triggerEvt type="onClick" time="63196" objId="122"/>
        <p14:triggerEvt type="onClick" time="78774" objId="122"/>
        <p14:pauseEvt time="79891" objId="122"/>
        <p14:triggerEvt type="onClick" time="79891" objId="122"/>
        <p14:triggerEvt type="onClick" time="86081" objId="122"/>
        <p14:resumeEvt time="87365" objId="122"/>
        <p14:triggerEvt type="onClick" time="87365" objId="122"/>
        <p14:triggerEvt type="onClick" time="91618" objId="122"/>
        <p14:pauseEvt time="92852" objId="122"/>
        <p14:triggerEvt type="onClick" time="92852" objId="122"/>
        <p14:triggerEvt type="onClick" time="94120" objId="122"/>
        <p14:resumeEvt time="95664" objId="122"/>
        <p14:triggerEvt type="onClick" time="95664" objId="122"/>
        <p14:stopEvt time="97523" objId="12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087498" y="3179289"/>
            <a:ext cx="2565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rgbClr val="50578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제작 후기</a:t>
            </a:r>
            <a:endParaRPr lang="en-US" altLang="ko-KR" sz="2800" b="1" dirty="0">
              <a:solidFill>
                <a:srgbClr val="505786"/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0662" y="2662479"/>
            <a:ext cx="2274792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2400" dirty="0">
                <a:solidFill>
                  <a:srgbClr val="50578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HOMESITTER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7625" y="2338853"/>
            <a:ext cx="284368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3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낯선 사람을 감지하는 스마트 </a:t>
            </a:r>
            <a:r>
              <a:rPr lang="en-US" altLang="ko-KR" sz="13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CCTV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738276" y="4484829"/>
            <a:ext cx="969790" cy="1006769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ELAND 초이스 Medium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1952" y="1661281"/>
            <a:ext cx="5303157" cy="3535438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72C996D-CA32-4FB2-AEB9-C084B14FA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04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4F5896">
                <a:tint val="45000"/>
                <a:satMod val="400000"/>
              </a:srgbClr>
            </a:duotone>
            <a:lum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73071" y="720671"/>
            <a:ext cx="10445857" cy="55483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ELAND 초이스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47909" y="2969617"/>
            <a:ext cx="4277133" cy="948273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lnSpc>
                <a:spcPts val="6500"/>
              </a:lnSpc>
              <a:defRPr/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Thank you!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823FF32-1790-4588-AA3C-0C10BECDD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407151" y="0"/>
            <a:ext cx="6784848" cy="6858000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ELAND 초이스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784848" cy="6858000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ELAND 초이스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6356" y="2195834"/>
            <a:ext cx="957313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목차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397366" y="1871023"/>
            <a:ext cx="396510" cy="59541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ELAND 초이스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16463" y="3429000"/>
            <a:ext cx="1550424" cy="40011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01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팀원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6810" y="3976731"/>
            <a:ext cx="1611630" cy="40011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chemeClr val="dk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02</a:t>
            </a:r>
            <a:r>
              <a:rPr lang="ko-KR" altLang="en-US" sz="2000" dirty="0">
                <a:solidFill>
                  <a:schemeClr val="dk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작품 설명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78176" y="4524462"/>
            <a:ext cx="1588897" cy="40011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chemeClr val="dk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03</a:t>
            </a:r>
            <a:r>
              <a:rPr lang="ko-KR" altLang="en-US" sz="2000" dirty="0">
                <a:solidFill>
                  <a:schemeClr val="dk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작품 시연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20057" y="1678872"/>
            <a:ext cx="3193442" cy="358524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2A2DA52-A9EF-478D-A9B8-3EE71C38D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8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1177893" y="1358678"/>
            <a:ext cx="9892798" cy="5077769"/>
          </a:xfrm>
          <a:prstGeom prst="rect">
            <a:avLst/>
          </a:prstGeom>
          <a:solidFill>
            <a:srgbClr val="E8E4EA"/>
          </a:solidFill>
          <a:ln>
            <a:noFill/>
          </a:ln>
          <a:effectLst>
            <a:outerShdw blurRad="76200" dist="762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-2359"/>
            <a:ext cx="12192000" cy="929509"/>
          </a:xfrm>
          <a:prstGeom prst="rect">
            <a:avLst/>
          </a:prstGeom>
          <a:solidFill>
            <a:srgbClr val="505786"/>
          </a:solidFill>
          <a:effectLst/>
        </p:spPr>
        <p:txBody>
          <a:bodyPr wrap="square" bIns="10800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lt1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개발 동기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-</a:t>
            </a:r>
            <a:r>
              <a:rPr lang="ko-KR" altLang="en-US" sz="100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</a:t>
            </a:r>
            <a:r>
              <a:rPr lang="ko-KR" altLang="en-US" sz="100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인가구의 증가</a:t>
            </a:r>
          </a:p>
        </p:txBody>
      </p:sp>
      <p:graphicFrame>
        <p:nvGraphicFramePr>
          <p:cNvPr id="89" name="차트 88"/>
          <p:cNvGraphicFramePr/>
          <p:nvPr>
            <p:extLst>
              <p:ext uri="{D42A27DB-BD31-4B8C-83A1-F6EECF244321}">
                <p14:modId xmlns:p14="http://schemas.microsoft.com/office/powerpoint/2010/main" val="3354105662"/>
              </p:ext>
            </p:extLst>
          </p:nvPr>
        </p:nvGraphicFramePr>
        <p:xfrm>
          <a:off x="941148" y="1990116"/>
          <a:ext cx="10340224" cy="414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0" name="모서리가 둥근 직사각형 89"/>
          <p:cNvSpPr/>
          <p:nvPr/>
        </p:nvSpPr>
        <p:spPr>
          <a:xfrm>
            <a:off x="6096000" y="2581409"/>
            <a:ext cx="2270439" cy="318821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1207" anchor="ctr" anchorCtr="1"/>
          <a:lstStyle/>
          <a:p>
            <a:pPr algn="ctr"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전체 가구 중 </a:t>
            </a:r>
            <a:r>
              <a:rPr lang="en-US" altLang="ko-KR" sz="1100" b="1" dirty="0">
                <a:solidFill>
                  <a:prstClr val="white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1</a:t>
            </a:r>
            <a:r>
              <a:rPr lang="ko-KR" altLang="en-US" sz="1100" b="1" dirty="0">
                <a:solidFill>
                  <a:prstClr val="white"/>
                </a:solidFill>
                <a:latin typeface="ELAND 초이스 Light" panose="02020603020101020101" pitchFamily="18" charset="-127"/>
                <a:ea typeface="ELAND 초이스 Light" panose="02020603020101020101" pitchFamily="18" charset="-127"/>
              </a:rPr>
              <a:t>인가구의 비율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177918" y="2193465"/>
            <a:ext cx="584936" cy="36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30</a:t>
            </a:r>
            <a:r>
              <a:rPr lang="en-US" altLang="ko-KR" sz="1100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%</a:t>
            </a:r>
          </a:p>
        </p:txBody>
      </p:sp>
      <p:cxnSp>
        <p:nvCxnSpPr>
          <p:cNvPr id="92" name="꺾인 연결선 91"/>
          <p:cNvCxnSpPr>
            <a:endCxn id="91" idx="1"/>
          </p:cNvCxnSpPr>
          <p:nvPr/>
        </p:nvCxnSpPr>
        <p:spPr>
          <a:xfrm flipV="1">
            <a:off x="8366439" y="2376892"/>
            <a:ext cx="1811479" cy="363927"/>
          </a:xfrm>
          <a:prstGeom prst="bentConnector3">
            <a:avLst>
              <a:gd name="adj1" fmla="val 29519"/>
            </a:avLst>
          </a:prstGeom>
          <a:ln w="3175">
            <a:solidFill>
              <a:srgbClr val="50578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5505450" y="4657195"/>
            <a:ext cx="4646494" cy="705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15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2020년 대한민국 전체 가구 중 1인가구의 비율은 약 30%</a:t>
            </a:r>
            <a:r>
              <a:rPr lang="en-US" altLang="ko-KR" sz="115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150" dirty="0" err="1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범죄에</a:t>
            </a:r>
            <a:r>
              <a:rPr lang="en-US" altLang="ko-KR" sz="115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1150" dirty="0" err="1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대응하기</a:t>
            </a:r>
            <a:r>
              <a:rPr lang="en-US" altLang="ko-KR" sz="115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1150" dirty="0" err="1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힘든</a:t>
            </a:r>
            <a:r>
              <a:rPr lang="ko-KR" altLang="en-US" sz="115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115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</a:t>
            </a:r>
            <a:r>
              <a:rPr lang="ko-KR" altLang="en-US" sz="115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인가구의 특징과 안전정책의 부족으로 범죄취약계층에 속함</a:t>
            </a:r>
            <a:r>
              <a:rPr lang="en-US" altLang="ko-KR" sz="1150" dirty="0">
                <a:solidFill>
                  <a:schemeClr val="lt1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63105" y="1653435"/>
            <a:ext cx="3665790" cy="335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&lt;</a:t>
            </a:r>
            <a:r>
              <a:rPr lang="ko-KR" altLang="en-US" sz="16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대한민국 1인가구 수</a:t>
            </a:r>
            <a:r>
              <a:rPr lang="en-US" altLang="ko-KR" sz="16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&gt; </a:t>
            </a:r>
            <a:r>
              <a:rPr lang="ko-KR" altLang="en-US" sz="16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13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(단위</a:t>
            </a:r>
            <a:r>
              <a:rPr lang="en-US" altLang="ko-KR" sz="13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: </a:t>
            </a:r>
            <a:r>
              <a:rPr lang="ko-KR" altLang="en-US" sz="13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 가구)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411D904-1B12-448D-B943-878EABE3B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63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746819" y="881863"/>
            <a:ext cx="2717411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lvl="0" algn="ctr">
              <a:buClr>
                <a:srgbClr val="505786"/>
              </a:buClr>
              <a:buNone/>
              <a:tabLst>
                <a:tab pos="287391" algn="l"/>
              </a:tabLst>
              <a:defRPr/>
            </a:pPr>
            <a:r>
              <a:rPr lang="en-US" altLang="ko-KR" sz="3200" dirty="0">
                <a:solidFill>
                  <a:srgbClr val="50578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HOMESITTER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7473" y="604731"/>
            <a:ext cx="3393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HOME + BABYSITTER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273936" y="2032413"/>
            <a:ext cx="7644125" cy="1686117"/>
            <a:chOff x="1583633" y="2658820"/>
            <a:chExt cx="9140893" cy="2016270"/>
          </a:xfrm>
        </p:grpSpPr>
        <p:sp>
          <p:nvSpPr>
            <p:cNvPr id="21" name="순서도: 연결자 20"/>
            <p:cNvSpPr/>
            <p:nvPr/>
          </p:nvSpPr>
          <p:spPr>
            <a:xfrm>
              <a:off x="8708255" y="2658820"/>
              <a:ext cx="2016271" cy="2016270"/>
            </a:xfrm>
            <a:prstGeom prst="flowChartConnector">
              <a:avLst/>
            </a:prstGeom>
            <a:solidFill>
              <a:srgbClr val="505786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sp>
          <p:nvSpPr>
            <p:cNvPr id="19" name="순서도: 연결자 18"/>
            <p:cNvSpPr/>
            <p:nvPr/>
          </p:nvSpPr>
          <p:spPr>
            <a:xfrm>
              <a:off x="5145946" y="2658820"/>
              <a:ext cx="2016270" cy="2016270"/>
            </a:xfrm>
            <a:prstGeom prst="flowChartConnector">
              <a:avLst/>
            </a:prstGeom>
            <a:solidFill>
              <a:srgbClr val="505786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sp>
          <p:nvSpPr>
            <p:cNvPr id="10" name="순서도: 연결자 9"/>
            <p:cNvSpPr/>
            <p:nvPr/>
          </p:nvSpPr>
          <p:spPr>
            <a:xfrm>
              <a:off x="1583633" y="2658820"/>
              <a:ext cx="2016272" cy="2016270"/>
            </a:xfrm>
            <a:prstGeom prst="flowChartConnector">
              <a:avLst/>
            </a:prstGeom>
            <a:solidFill>
              <a:srgbClr val="505786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lum bright="40000"/>
            </a:blip>
            <a:srcRect/>
            <a:stretch>
              <a:fillRect/>
            </a:stretch>
          </p:blipFill>
          <p:spPr>
            <a:xfrm>
              <a:off x="5678586" y="3200248"/>
              <a:ext cx="947196" cy="947196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lum bright="40000"/>
            </a:blip>
            <a:srcRect/>
            <a:stretch>
              <a:fillRect/>
            </a:stretch>
          </p:blipFill>
          <p:spPr>
            <a:xfrm>
              <a:off x="9209372" y="3135468"/>
              <a:ext cx="1033305" cy="1033305"/>
            </a:xfrm>
            <a:prstGeom prst="rect">
              <a:avLst/>
            </a:prstGeom>
            <a:noFill/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>
              <a:lum bright="40000"/>
            </a:blip>
            <a:srcRect/>
            <a:stretch>
              <a:fillRect/>
            </a:stretch>
          </p:blipFill>
          <p:spPr>
            <a:xfrm>
              <a:off x="2173219" y="3235028"/>
              <a:ext cx="861088" cy="86108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117493" y="4038464"/>
            <a:ext cx="1984838" cy="867389"/>
            <a:chOff x="1778381" y="4785918"/>
            <a:chExt cx="1984838" cy="867389"/>
          </a:xfrm>
        </p:grpSpPr>
        <p:sp>
          <p:nvSpPr>
            <p:cNvPr id="22" name="TextBox 21"/>
            <p:cNvSpPr txBox="1"/>
            <p:nvPr/>
          </p:nvSpPr>
          <p:spPr>
            <a:xfrm>
              <a:off x="1920816" y="4785918"/>
              <a:ext cx="174759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solidFill>
                    <a:srgbClr val="505786"/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CCTV</a:t>
              </a:r>
              <a:r>
                <a:rPr lang="ko-KR" altLang="en-US" dirty="0">
                  <a:solidFill>
                    <a:srgbClr val="505786"/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화면 중계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78381" y="5222420"/>
              <a:ext cx="1984838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스마트폰 어플리케이션으로</a:t>
              </a:r>
            </a:p>
            <a:p>
              <a:pPr algn="ctr"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실시간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CCTV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화면을 모니터링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920931" y="4042227"/>
            <a:ext cx="2331087" cy="867389"/>
            <a:chOff x="1602814" y="4785918"/>
            <a:chExt cx="2331087" cy="867389"/>
          </a:xfrm>
        </p:grpSpPr>
        <p:sp>
          <p:nvSpPr>
            <p:cNvPr id="28" name="TextBox 27"/>
            <p:cNvSpPr txBox="1"/>
            <p:nvPr/>
          </p:nvSpPr>
          <p:spPr>
            <a:xfrm>
              <a:off x="2219717" y="4785918"/>
              <a:ext cx="11353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solidFill>
                    <a:srgbClr val="505786"/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알림 발신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02814" y="5222420"/>
              <a:ext cx="2331087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CCTV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감시영역에 낯선 사람 감지 시</a:t>
              </a:r>
            </a:p>
            <a:p>
              <a:pPr algn="ctr"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연계 어플리케이션으로 알림 발신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603440" y="4038464"/>
            <a:ext cx="2916556" cy="867389"/>
            <a:chOff x="1306320" y="4785918"/>
            <a:chExt cx="2916556" cy="867389"/>
          </a:xfrm>
        </p:grpSpPr>
        <p:sp>
          <p:nvSpPr>
            <p:cNvPr id="31" name="TextBox 30"/>
            <p:cNvSpPr txBox="1"/>
            <p:nvPr/>
          </p:nvSpPr>
          <p:spPr>
            <a:xfrm>
              <a:off x="2183939" y="4785918"/>
              <a:ext cx="114490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solidFill>
                    <a:srgbClr val="505786"/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지인 등록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06320" y="5222420"/>
              <a:ext cx="291655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어플리케이션에 등록한 지인 감지 시</a:t>
              </a:r>
            </a:p>
            <a:p>
              <a:pPr algn="ctr">
                <a:defRPr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연계 어플리케이션으로 알림을 발신하지 않음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5880887"/>
            <a:ext cx="12192000" cy="977113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ELAND 초이스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64323" y="6187371"/>
            <a:ext cx="3776050" cy="38856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indent="0" algn="dist" defTabSz="116128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F2F2F2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낯선 사람을 감지하는 스마트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F2F2F2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CCTV</a:t>
            </a:r>
            <a:endParaRPr kumimoji="0" lang="ko-KR" altLang="en-US" sz="1400" b="0" i="0" u="none" strike="noStrike" kern="1200" cap="none" spc="0" normalizeH="0" baseline="0" dirty="0">
              <a:solidFill>
                <a:srgbClr val="F2F2F2"/>
              </a:solidFill>
              <a:effectLst/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08332" y="6022438"/>
            <a:ext cx="27481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dist" defTabSz="116128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1" u="none" strike="noStrike" kern="1200" cap="none" spc="0" normalizeH="0" baseline="0" dirty="0">
                <a:solidFill>
                  <a:srgbClr val="FFFFFF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  <a:cs typeface="Calibri"/>
              </a:rPr>
              <a:t>HOMESITTER</a:t>
            </a: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6879031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sp>
        <p:nvSpPr>
          <p:cNvPr id="40" name="타원 39"/>
          <p:cNvSpPr>
            <a:spLocks noChangeAspect="1"/>
          </p:cNvSpPr>
          <p:nvPr/>
        </p:nvSpPr>
        <p:spPr>
          <a:xfrm>
            <a:off x="7180813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sp>
        <p:nvSpPr>
          <p:cNvPr id="41" name="타원 40"/>
          <p:cNvSpPr>
            <a:spLocks noChangeAspect="1"/>
          </p:cNvSpPr>
          <p:nvPr/>
        </p:nvSpPr>
        <p:spPr>
          <a:xfrm>
            <a:off x="7510699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sp>
        <p:nvSpPr>
          <p:cNvPr id="45" name="타원 44"/>
          <p:cNvSpPr>
            <a:spLocks noChangeAspect="1"/>
          </p:cNvSpPr>
          <p:nvPr/>
        </p:nvSpPr>
        <p:spPr>
          <a:xfrm>
            <a:off x="7850204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sp>
        <p:nvSpPr>
          <p:cNvPr id="46" name="타원 45"/>
          <p:cNvSpPr>
            <a:spLocks noChangeAspect="1"/>
          </p:cNvSpPr>
          <p:nvPr/>
        </p:nvSpPr>
        <p:spPr>
          <a:xfrm>
            <a:off x="8095213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sp>
        <p:nvSpPr>
          <p:cNvPr id="47" name="타원 46"/>
          <p:cNvSpPr>
            <a:spLocks noChangeAspect="1"/>
          </p:cNvSpPr>
          <p:nvPr/>
        </p:nvSpPr>
        <p:spPr>
          <a:xfrm>
            <a:off x="8312308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8519879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8764983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sp>
        <p:nvSpPr>
          <p:cNvPr id="53" name="타원 52"/>
          <p:cNvSpPr>
            <a:spLocks noChangeAspect="1"/>
          </p:cNvSpPr>
          <p:nvPr/>
        </p:nvSpPr>
        <p:spPr>
          <a:xfrm>
            <a:off x="9019611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sp>
        <p:nvSpPr>
          <p:cNvPr id="54" name="타원 53"/>
          <p:cNvSpPr>
            <a:spLocks noChangeAspect="1"/>
          </p:cNvSpPr>
          <p:nvPr/>
        </p:nvSpPr>
        <p:spPr>
          <a:xfrm>
            <a:off x="9274239" y="6145888"/>
            <a:ext cx="36004" cy="360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ea typeface="ELAND 초이스 Medium" panose="02020603020101020101" pitchFamily="18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B616367-1CF6-4788-A52D-C7775333C7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0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580984" y="1125786"/>
            <a:ext cx="1882680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505786"/>
                </a:solidFill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기대 효과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0" y="0"/>
            <a:ext cx="3966275" cy="6858000"/>
          </a:xfrm>
          <a:prstGeom prst="rect">
            <a:avLst/>
          </a:prstGeom>
          <a:solidFill>
            <a:srgbClr val="505786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 dirty="0">
              <a:ea typeface="ELAND 초이스 Medium" panose="020206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3418502" y="2324733"/>
            <a:ext cx="7126645" cy="3764135"/>
            <a:chOff x="2258077" y="2096133"/>
            <a:chExt cx="7126645" cy="3764135"/>
          </a:xfrm>
        </p:grpSpPr>
        <p:sp>
          <p:nvSpPr>
            <p:cNvPr id="34" name="직사각형 33"/>
            <p:cNvSpPr/>
            <p:nvPr/>
          </p:nvSpPr>
          <p:spPr>
            <a:xfrm>
              <a:off x="2807277" y="2141374"/>
              <a:ext cx="6577445" cy="100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2258077" y="2096133"/>
              <a:ext cx="1098401" cy="1098401"/>
            </a:xfrm>
            <a:prstGeom prst="ellipse">
              <a:avLst/>
            </a:prstGeom>
            <a:solidFill>
              <a:srgbClr val="5057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2544498" y="2382554"/>
              <a:ext cx="525558" cy="52555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859438" y="2490419"/>
              <a:ext cx="4473123" cy="337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1인 가구를 포함한 범죄 취약 계층의 불안감 해소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07277" y="3488311"/>
              <a:ext cx="6577445" cy="100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258077" y="3429000"/>
              <a:ext cx="1098401" cy="1098401"/>
            </a:xfrm>
            <a:prstGeom prst="ellipse">
              <a:avLst/>
            </a:prstGeom>
            <a:solidFill>
              <a:srgbClr val="5057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2544498" y="3715422"/>
              <a:ext cx="525558" cy="525558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2807277" y="4810787"/>
              <a:ext cx="6577445" cy="100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2258077" y="4761867"/>
              <a:ext cx="1098401" cy="1098401"/>
            </a:xfrm>
            <a:prstGeom prst="ellipse">
              <a:avLst/>
            </a:prstGeom>
            <a:solidFill>
              <a:srgbClr val="5057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ELAND 초이스 Medium" panose="02020603020101020101" pitchFamily="18" charset="-127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tretch>
              <a:fillRect/>
            </a:stretch>
          </p:blipFill>
          <p:spPr>
            <a:xfrm>
              <a:off x="2551009" y="5027506"/>
              <a:ext cx="525558" cy="52555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3410114" y="3847545"/>
              <a:ext cx="53717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쓰레기 무단투기, 흡연 등 생활문제 개선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744986" y="5159645"/>
              <a:ext cx="2702027" cy="335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범죄 예방 및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범죄율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감소</a:t>
              </a:r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C37E485-AF73-4080-BF3D-C59FF79BB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9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/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solidFill>
              <a:srgbClr val="5057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anchor="t"/>
            <a:lstStyle/>
            <a:p>
              <a:pPr algn="ctr" latinLnBrk="0">
                <a:defRPr/>
              </a:pPr>
              <a:endPara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  <a:p>
              <a:pPr algn="ctr" latinLnBrk="0">
                <a:defRPr/>
              </a:pPr>
              <a:r>
                <a:rPr lang="ko-KR" alt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작동</a:t>
              </a:r>
              <a:r>
                <a:rPr lang="en-US" altLang="ko-KR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</a:t>
              </a:r>
              <a:r>
                <a:rPr lang="ko-KR" alt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과정</a:t>
              </a:r>
              <a:endPara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  <a:p>
              <a:pPr algn="ctr" latinLnBrk="0">
                <a:lnSpc>
                  <a:spcPct val="200000"/>
                </a:lnSpc>
                <a:defRPr/>
              </a:pPr>
              <a:r>
                <a:rPr lang="en-US" altLang="ko-KR" sz="1100" kern="0" dirty="0">
                  <a:solidFill>
                    <a:prstClr val="white">
                      <a:lumMod val="6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-</a:t>
              </a:r>
              <a:r>
                <a:rPr lang="ko-KR" altLang="en-US" sz="1100" kern="0" dirty="0">
                  <a:solidFill>
                    <a:prstClr val="white">
                      <a:lumMod val="6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중계</a:t>
              </a: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6181" y="2562223"/>
            <a:ext cx="2073862" cy="1200152"/>
          </a:xfrm>
          <a:prstGeom prst="rect">
            <a:avLst/>
          </a:prstGeom>
        </p:spPr>
      </p:pic>
      <p:sp>
        <p:nvSpPr>
          <p:cNvPr id="15" name="원호 14"/>
          <p:cNvSpPr/>
          <p:nvPr/>
        </p:nvSpPr>
        <p:spPr>
          <a:xfrm>
            <a:off x="1080780" y="2039587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166239" y="4210505"/>
            <a:ext cx="2484000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>
            <a:off x="8455819" y="2624044"/>
            <a:ext cx="446346" cy="39064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0077" y="4406652"/>
            <a:ext cx="2232322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RaspberryPi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4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와 카메라 모듈을 이용해 촬영</a:t>
            </a:r>
          </a:p>
        </p:txBody>
      </p:sp>
      <p:sp>
        <p:nvSpPr>
          <p:cNvPr id="34" name="원호 33"/>
          <p:cNvSpPr/>
          <p:nvPr/>
        </p:nvSpPr>
        <p:spPr>
          <a:xfrm>
            <a:off x="4337157" y="2039587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422616" y="4210505"/>
            <a:ext cx="2484000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306454" y="4406652"/>
            <a:ext cx="2232322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촬영 내용을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Firebase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서버에 저장</a:t>
            </a:r>
          </a:p>
        </p:txBody>
      </p:sp>
      <p:sp>
        <p:nvSpPr>
          <p:cNvPr id="38" name="원호 37"/>
          <p:cNvSpPr/>
          <p:nvPr/>
        </p:nvSpPr>
        <p:spPr>
          <a:xfrm>
            <a:off x="7593534" y="2039587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solidFill>
            <a:schemeClr val="bg1"/>
          </a:solidFill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8678993" y="4210505"/>
            <a:ext cx="1620000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475646" y="3762375"/>
            <a:ext cx="5597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수신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62831" y="4406652"/>
            <a:ext cx="2232322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업로드한 영상을 받아와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휴대폰 어플리케이션에서 중계</a:t>
            </a:r>
          </a:p>
        </p:txBody>
      </p:sp>
      <p:sp>
        <p:nvSpPr>
          <p:cNvPr id="46" name="모서리가 둥근 직사각형 45"/>
          <p:cNvSpPr>
            <a:spLocks noChangeAspect="1"/>
          </p:cNvSpPr>
          <p:nvPr/>
        </p:nvSpPr>
        <p:spPr>
          <a:xfrm>
            <a:off x="3211355" y="3762375"/>
            <a:ext cx="934902" cy="344563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업로드</a:t>
            </a:r>
          </a:p>
        </p:txBody>
      </p:sp>
      <p:sp>
        <p:nvSpPr>
          <p:cNvPr id="47" name="타원 46"/>
          <p:cNvSpPr/>
          <p:nvPr/>
        </p:nvSpPr>
        <p:spPr>
          <a:xfrm>
            <a:off x="10443410" y="3864577"/>
            <a:ext cx="792000" cy="792000"/>
          </a:xfrm>
          <a:prstGeom prst="ellipse">
            <a:avLst/>
          </a:prstGeom>
          <a:solidFill>
            <a:srgbClr val="505786"/>
          </a:solidFill>
          <a:ln w="53975" cmpd="dbl">
            <a:solidFill>
              <a:srgbClr val="505786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실시간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모니터링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l="30600" t="14400" r="27600" b="12600"/>
          <a:stretch>
            <a:fillRect/>
          </a:stretch>
        </p:blipFill>
        <p:spPr>
          <a:xfrm>
            <a:off x="4924398" y="2486025"/>
            <a:ext cx="1054664" cy="1199229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8190614" y="2376487"/>
            <a:ext cx="953385" cy="1385887"/>
            <a:chOff x="8316933" y="2043112"/>
            <a:chExt cx="769916" cy="1119187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316933" y="2043112"/>
              <a:ext cx="769916" cy="866773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7"/>
            <a:srcRect l="44790" t="29300" r="6510" b="32810"/>
            <a:stretch>
              <a:fillRect/>
            </a:stretch>
          </p:blipFill>
          <p:spPr>
            <a:xfrm>
              <a:off x="8420098" y="2836208"/>
              <a:ext cx="628651" cy="326091"/>
            </a:xfrm>
            <a:prstGeom prst="rect">
              <a:avLst/>
            </a:prstGeom>
          </p:spPr>
        </p:pic>
      </p:grpSp>
      <p:sp>
        <p:nvSpPr>
          <p:cNvPr id="54" name="직사각형 35"/>
          <p:cNvSpPr/>
          <p:nvPr/>
        </p:nvSpPr>
        <p:spPr>
          <a:xfrm>
            <a:off x="6676469" y="3762375"/>
            <a:ext cx="5597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전송</a:t>
            </a:r>
          </a:p>
        </p:txBody>
      </p:sp>
      <p:sp>
        <p:nvSpPr>
          <p:cNvPr id="55" name="모서리가 둥근 직사각형 45"/>
          <p:cNvSpPr/>
          <p:nvPr/>
        </p:nvSpPr>
        <p:spPr>
          <a:xfrm>
            <a:off x="6526056" y="3762375"/>
            <a:ext cx="808827" cy="344740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전송</a:t>
            </a:r>
          </a:p>
        </p:txBody>
      </p:sp>
      <p:sp>
        <p:nvSpPr>
          <p:cNvPr id="56" name="모서리가 둥근 직사각형 45"/>
          <p:cNvSpPr/>
          <p:nvPr/>
        </p:nvSpPr>
        <p:spPr>
          <a:xfrm>
            <a:off x="9307356" y="3762375"/>
            <a:ext cx="808827" cy="344740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수신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25A77BA-E3C2-495D-A1CF-80550FE00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3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/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solidFill>
              <a:srgbClr val="5057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anchor="t"/>
            <a:lstStyle/>
            <a:p>
              <a:pPr algn="ctr" latinLnBrk="0">
                <a:defRPr/>
              </a:pPr>
              <a:endPara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  <a:p>
              <a:pPr algn="ctr" latinLnBrk="0">
                <a:defRPr/>
              </a:pPr>
              <a:r>
                <a:rPr lang="ko-KR" alt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작동</a:t>
              </a:r>
              <a:r>
                <a:rPr lang="en-US" altLang="ko-KR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</a:t>
              </a:r>
              <a:r>
                <a:rPr lang="ko-KR" alt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과정</a:t>
              </a:r>
            </a:p>
            <a:p>
              <a:pPr algn="ctr" latinLnBrk="0">
                <a:lnSpc>
                  <a:spcPct val="200000"/>
                </a:lnSpc>
                <a:defRPr/>
              </a:pPr>
              <a:r>
                <a:rPr lang="en-US" altLang="ko-KR" sz="1100" kern="0" dirty="0">
                  <a:solidFill>
                    <a:prstClr val="white">
                      <a:lumMod val="6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-</a:t>
              </a:r>
              <a:r>
                <a:rPr lang="ko-KR" altLang="en-US" sz="1100" kern="0" dirty="0">
                  <a:solidFill>
                    <a:prstClr val="white">
                      <a:lumMod val="6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얼굴 학습</a:t>
              </a:r>
            </a:p>
          </p:txBody>
        </p:sp>
      </p:grpSp>
      <p:sp>
        <p:nvSpPr>
          <p:cNvPr id="15" name="원호 14"/>
          <p:cNvSpPr/>
          <p:nvPr/>
        </p:nvSpPr>
        <p:spPr>
          <a:xfrm>
            <a:off x="1080780" y="2039587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166239" y="4210505"/>
            <a:ext cx="2484000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>
            <a:off x="8455819" y="2624044"/>
            <a:ext cx="446346" cy="39064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0077" y="4406652"/>
            <a:ext cx="2232322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스마트폰에 저장된 지인의 사진을 어플리케이션을 이용해 업로드</a:t>
            </a:r>
          </a:p>
        </p:txBody>
      </p:sp>
      <p:sp>
        <p:nvSpPr>
          <p:cNvPr id="34" name="원호 33"/>
          <p:cNvSpPr/>
          <p:nvPr/>
        </p:nvSpPr>
        <p:spPr>
          <a:xfrm>
            <a:off x="4337157" y="2039587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422616" y="4210505"/>
            <a:ext cx="2484000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676469" y="3762375"/>
            <a:ext cx="5597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전송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306454" y="4406652"/>
            <a:ext cx="2232322" cy="33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사진을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Firebase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서버에 저장</a:t>
            </a:r>
          </a:p>
        </p:txBody>
      </p:sp>
      <p:sp>
        <p:nvSpPr>
          <p:cNvPr id="38" name="원호 37"/>
          <p:cNvSpPr/>
          <p:nvPr/>
        </p:nvSpPr>
        <p:spPr>
          <a:xfrm>
            <a:off x="7593534" y="2039587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solidFill>
            <a:schemeClr val="bg1"/>
          </a:solidFill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8678993" y="4210505"/>
            <a:ext cx="1620000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266096" y="3762375"/>
            <a:ext cx="7473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딥러닝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62831" y="4406652"/>
            <a:ext cx="2232322" cy="33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저장된 사진을 서버에서 학습</a:t>
            </a:r>
          </a:p>
        </p:txBody>
      </p:sp>
      <p:sp>
        <p:nvSpPr>
          <p:cNvPr id="47" name="타원 46"/>
          <p:cNvSpPr/>
          <p:nvPr/>
        </p:nvSpPr>
        <p:spPr>
          <a:xfrm>
            <a:off x="10443410" y="3864577"/>
            <a:ext cx="792000" cy="792000"/>
          </a:xfrm>
          <a:prstGeom prst="ellipse">
            <a:avLst/>
          </a:prstGeom>
          <a:solidFill>
            <a:srgbClr val="505786"/>
          </a:solidFill>
          <a:ln w="53975" cmpd="dbl">
            <a:solidFill>
              <a:srgbClr val="505786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얼굴 학습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rcRect l="22920" t="11250" r="17450" b="21250"/>
          <a:stretch>
            <a:fillRect/>
          </a:stretch>
        </p:blipFill>
        <p:spPr>
          <a:xfrm>
            <a:off x="8262831" y="2540763"/>
            <a:ext cx="957367" cy="11287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rcRect l="30600" t="14400" r="27600" b="12600"/>
          <a:stretch>
            <a:fillRect/>
          </a:stretch>
        </p:blipFill>
        <p:spPr>
          <a:xfrm>
            <a:off x="4924398" y="2486025"/>
            <a:ext cx="1054664" cy="1199229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1694564" y="2376487"/>
            <a:ext cx="953385" cy="1385887"/>
            <a:chOff x="8316933" y="2043112"/>
            <a:chExt cx="769916" cy="1119187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316933" y="2043112"/>
              <a:ext cx="769916" cy="866773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7"/>
            <a:srcRect l="44790" t="29300" r="6510" b="32810"/>
            <a:stretch>
              <a:fillRect/>
            </a:stretch>
          </p:blipFill>
          <p:spPr>
            <a:xfrm>
              <a:off x="8420098" y="2836208"/>
              <a:ext cx="628651" cy="326091"/>
            </a:xfrm>
            <a:prstGeom prst="rect">
              <a:avLst/>
            </a:prstGeom>
          </p:spPr>
        </p:pic>
      </p:grpSp>
      <p:sp>
        <p:nvSpPr>
          <p:cNvPr id="59" name="모서리가 둥근 직사각형 45"/>
          <p:cNvSpPr>
            <a:spLocks noChangeAspect="1"/>
          </p:cNvSpPr>
          <p:nvPr/>
        </p:nvSpPr>
        <p:spPr>
          <a:xfrm>
            <a:off x="3211355" y="3762375"/>
            <a:ext cx="934902" cy="344563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업로드</a:t>
            </a:r>
          </a:p>
        </p:txBody>
      </p:sp>
      <p:sp>
        <p:nvSpPr>
          <p:cNvPr id="60" name="모서리가 둥근 직사각형 45"/>
          <p:cNvSpPr/>
          <p:nvPr/>
        </p:nvSpPr>
        <p:spPr>
          <a:xfrm>
            <a:off x="6526056" y="3762375"/>
            <a:ext cx="808827" cy="344740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전송</a:t>
            </a:r>
          </a:p>
        </p:txBody>
      </p:sp>
      <p:sp>
        <p:nvSpPr>
          <p:cNvPr id="61" name="모서리가 둥근 직사각형 45"/>
          <p:cNvSpPr>
            <a:spLocks noChangeAspect="1"/>
          </p:cNvSpPr>
          <p:nvPr/>
        </p:nvSpPr>
        <p:spPr>
          <a:xfrm>
            <a:off x="9174005" y="3762375"/>
            <a:ext cx="934902" cy="344563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딥러닝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22F1F11E-400B-4034-BDCC-D38C69081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39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/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solidFill>
              <a:srgbClr val="5057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anchor="t"/>
            <a:lstStyle/>
            <a:p>
              <a:pPr algn="ctr" latinLnBrk="0">
                <a:defRPr/>
              </a:pPr>
              <a:endParaRPr lang="ko-KR" altLang="en-US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  <a:p>
              <a:pPr algn="ctr" latinLnBrk="0">
                <a:defRPr/>
              </a:pPr>
              <a:r>
                <a:rPr lang="ko-KR" alt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작동</a:t>
              </a:r>
              <a:r>
                <a:rPr lang="en-US" altLang="ko-KR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</a:t>
              </a:r>
              <a:r>
                <a:rPr lang="ko-KR" alt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과정</a:t>
              </a:r>
            </a:p>
            <a:p>
              <a:pPr algn="ctr" latinLnBrk="0">
                <a:lnSpc>
                  <a:spcPct val="200000"/>
                </a:lnSpc>
                <a:defRPr/>
              </a:pPr>
              <a:r>
                <a:rPr lang="en-US" altLang="ko-KR" sz="1100" kern="0" dirty="0">
                  <a:solidFill>
                    <a:prstClr val="white">
                      <a:lumMod val="6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-</a:t>
              </a:r>
              <a:r>
                <a:rPr lang="ko-KR" altLang="en-US" sz="1100" kern="0" dirty="0">
                  <a:solidFill>
                    <a:prstClr val="white">
                      <a:lumMod val="6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 알림 발신</a:t>
              </a:r>
            </a:p>
          </p:txBody>
        </p:sp>
      </p:grpSp>
      <p:sp>
        <p:nvSpPr>
          <p:cNvPr id="15" name="원호 14"/>
          <p:cNvSpPr/>
          <p:nvPr/>
        </p:nvSpPr>
        <p:spPr>
          <a:xfrm>
            <a:off x="2348905" y="1706212"/>
            <a:ext cx="1764905" cy="1764905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1358" y="3471117"/>
            <a:ext cx="2019433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979294" y="3049818"/>
            <a:ext cx="528112" cy="37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촬영</a:t>
            </a:r>
          </a:p>
        </p:txBody>
      </p:sp>
      <p:sp>
        <p:nvSpPr>
          <p:cNvPr id="26" name="자유형 25"/>
          <p:cNvSpPr/>
          <p:nvPr/>
        </p:nvSpPr>
        <p:spPr>
          <a:xfrm>
            <a:off x="8344639" y="2181362"/>
            <a:ext cx="362868" cy="31758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34" name="원호 33"/>
          <p:cNvSpPr/>
          <p:nvPr/>
        </p:nvSpPr>
        <p:spPr>
          <a:xfrm>
            <a:off x="4996264" y="1706212"/>
            <a:ext cx="1764905" cy="1764905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878716" y="3471117"/>
            <a:ext cx="2019433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원호 37"/>
          <p:cNvSpPr/>
          <p:nvPr/>
        </p:nvSpPr>
        <p:spPr>
          <a:xfrm>
            <a:off x="7643622" y="1706212"/>
            <a:ext cx="1764905" cy="1764905"/>
          </a:xfrm>
          <a:prstGeom prst="arc">
            <a:avLst>
              <a:gd name="adj1" fmla="val 5394153"/>
              <a:gd name="adj2" fmla="val 21182798"/>
            </a:avLst>
          </a:prstGeom>
          <a:noFill/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30600" t="14400" r="27600" b="12600"/>
          <a:stretch>
            <a:fillRect/>
          </a:stretch>
        </p:blipFill>
        <p:spPr>
          <a:xfrm>
            <a:off x="5506590" y="2089987"/>
            <a:ext cx="831794" cy="94581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22920" t="11250" r="17450" b="21250"/>
          <a:stretch>
            <a:fillRect/>
          </a:stretch>
        </p:blipFill>
        <p:spPr>
          <a:xfrm>
            <a:off x="8155608" y="2080463"/>
            <a:ext cx="815322" cy="96129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28164" y="2188252"/>
            <a:ext cx="1643596" cy="951155"/>
          </a:xfrm>
          <a:prstGeom prst="rect">
            <a:avLst/>
          </a:prstGeom>
        </p:spPr>
      </p:pic>
      <p:sp>
        <p:nvSpPr>
          <p:cNvPr id="70" name="타원 46"/>
          <p:cNvSpPr/>
          <p:nvPr/>
        </p:nvSpPr>
        <p:spPr>
          <a:xfrm>
            <a:off x="889835" y="5502873"/>
            <a:ext cx="820575" cy="820575"/>
          </a:xfrm>
          <a:prstGeom prst="ellipse">
            <a:avLst/>
          </a:prstGeom>
          <a:solidFill>
            <a:srgbClr val="505786"/>
          </a:solidFill>
          <a:ln w="53975" cmpd="dbl">
            <a:solidFill>
              <a:srgbClr val="505786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낯선 사람</a:t>
            </a:r>
          </a:p>
          <a:p>
            <a:pPr algn="ctr"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감지</a:t>
            </a:r>
          </a:p>
        </p:txBody>
      </p:sp>
      <p:sp>
        <p:nvSpPr>
          <p:cNvPr id="57" name="원호 14"/>
          <p:cNvSpPr/>
          <p:nvPr/>
        </p:nvSpPr>
        <p:spPr>
          <a:xfrm rot="21600000" flipH="1">
            <a:off x="7782915" y="4154136"/>
            <a:ext cx="1764905" cy="1764905"/>
          </a:xfrm>
          <a:prstGeom prst="arc">
            <a:avLst>
              <a:gd name="adj1" fmla="val 5394153"/>
              <a:gd name="adj2" fmla="val 20987312"/>
            </a:avLst>
          </a:prstGeom>
          <a:noFill/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58" name="직선 연결선 15"/>
          <p:cNvCxnSpPr/>
          <p:nvPr/>
        </p:nvCxnSpPr>
        <p:spPr>
          <a:xfrm rot="21600000" flipH="1">
            <a:off x="6645934" y="5919042"/>
            <a:ext cx="2019433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자유형 25"/>
          <p:cNvSpPr/>
          <p:nvPr/>
        </p:nvSpPr>
        <p:spPr>
          <a:xfrm rot="21600000" flipH="1">
            <a:off x="3189218" y="4629286"/>
            <a:ext cx="362868" cy="31758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61" name="원호 33"/>
          <p:cNvSpPr/>
          <p:nvPr/>
        </p:nvSpPr>
        <p:spPr>
          <a:xfrm rot="21600000" flipH="1">
            <a:off x="5135556" y="4154136"/>
            <a:ext cx="1764905" cy="1764905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62" name="직선 연결선 34"/>
          <p:cNvCxnSpPr/>
          <p:nvPr/>
        </p:nvCxnSpPr>
        <p:spPr>
          <a:xfrm rot="21600000" flipH="1">
            <a:off x="3998576" y="5919042"/>
            <a:ext cx="2019433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원호 37"/>
          <p:cNvSpPr/>
          <p:nvPr/>
        </p:nvSpPr>
        <p:spPr>
          <a:xfrm rot="21600000" flipH="1">
            <a:off x="2488198" y="4154136"/>
            <a:ext cx="1764905" cy="1764905"/>
          </a:xfrm>
          <a:prstGeom prst="arc">
            <a:avLst>
              <a:gd name="adj1" fmla="val 5394153"/>
              <a:gd name="adj2" fmla="val 21182798"/>
            </a:avLst>
          </a:prstGeom>
          <a:solidFill>
            <a:schemeClr val="bg1"/>
          </a:solidFill>
          <a:ln w="38100">
            <a:solidFill>
              <a:srgbClr val="5057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cxnSp>
        <p:nvCxnSpPr>
          <p:cNvPr id="65" name="직선 연결선 38"/>
          <p:cNvCxnSpPr/>
          <p:nvPr/>
        </p:nvCxnSpPr>
        <p:spPr>
          <a:xfrm rot="10800000">
            <a:off x="1783580" y="5919042"/>
            <a:ext cx="1587070" cy="0"/>
          </a:xfrm>
          <a:prstGeom prst="line">
            <a:avLst/>
          </a:prstGeom>
          <a:ln w="38100">
            <a:solidFill>
              <a:srgbClr val="5057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2986722" y="4403304"/>
            <a:ext cx="716019" cy="997370"/>
            <a:chOff x="8316933" y="2043112"/>
            <a:chExt cx="769916" cy="1119187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316933" y="2043112"/>
              <a:ext cx="769916" cy="866773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8"/>
            <a:srcRect l="44790" t="29300" r="6510" b="32810"/>
            <a:stretch>
              <a:fillRect/>
            </a:stretch>
          </p:blipFill>
          <p:spPr>
            <a:xfrm>
              <a:off x="8420098" y="2836208"/>
              <a:ext cx="628651" cy="326091"/>
            </a:xfrm>
            <a:prstGeom prst="rect">
              <a:avLst/>
            </a:prstGeom>
          </p:spPr>
        </p:pic>
      </p:grpSp>
      <p:cxnSp>
        <p:nvCxnSpPr>
          <p:cNvPr id="82" name="연결선: 구부러짐 81"/>
          <p:cNvCxnSpPr>
            <a:stCxn id="38" idx="0"/>
          </p:cNvCxnSpPr>
          <p:nvPr/>
        </p:nvCxnSpPr>
        <p:spPr>
          <a:xfrm>
            <a:off x="8527576" y="3471115"/>
            <a:ext cx="344961" cy="562722"/>
          </a:xfrm>
          <a:prstGeom prst="curvedConnector2">
            <a:avLst/>
          </a:prstGeom>
          <a:ln w="38100">
            <a:solidFill>
              <a:srgbClr val="5057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rcRect l="30600" t="14400" r="27600" b="12600"/>
          <a:stretch>
            <a:fillRect/>
          </a:stretch>
        </p:blipFill>
        <p:spPr>
          <a:xfrm>
            <a:off x="5649465" y="4528387"/>
            <a:ext cx="831794" cy="94581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357434" y="4680308"/>
            <a:ext cx="578864" cy="712726"/>
          </a:xfrm>
          <a:prstGeom prst="rect">
            <a:avLst/>
          </a:prstGeom>
        </p:spPr>
      </p:pic>
      <p:sp>
        <p:nvSpPr>
          <p:cNvPr id="88" name="모서리가 둥근 직사각형 45"/>
          <p:cNvSpPr>
            <a:spLocks noChangeAspect="1"/>
          </p:cNvSpPr>
          <p:nvPr/>
        </p:nvSpPr>
        <p:spPr>
          <a:xfrm>
            <a:off x="3963831" y="3074735"/>
            <a:ext cx="718025" cy="344740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촬영</a:t>
            </a:r>
          </a:p>
        </p:txBody>
      </p:sp>
      <p:sp>
        <p:nvSpPr>
          <p:cNvPr id="91" name="모서리가 둥근 직사각형 45"/>
          <p:cNvSpPr>
            <a:spLocks noChangeAspect="1"/>
          </p:cNvSpPr>
          <p:nvPr/>
        </p:nvSpPr>
        <p:spPr>
          <a:xfrm>
            <a:off x="6622812" y="3074735"/>
            <a:ext cx="718025" cy="344740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전송</a:t>
            </a:r>
          </a:p>
        </p:txBody>
      </p:sp>
      <p:sp>
        <p:nvSpPr>
          <p:cNvPr id="92" name="모서리가 둥근 직사각형 45"/>
          <p:cNvSpPr>
            <a:spLocks noChangeAspect="1"/>
          </p:cNvSpPr>
          <p:nvPr/>
        </p:nvSpPr>
        <p:spPr>
          <a:xfrm>
            <a:off x="9194563" y="3074735"/>
            <a:ext cx="718025" cy="344740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검출</a:t>
            </a:r>
          </a:p>
        </p:txBody>
      </p:sp>
      <p:sp>
        <p:nvSpPr>
          <p:cNvPr id="93" name="모서리가 둥근 직사각형 45"/>
          <p:cNvSpPr>
            <a:spLocks noChangeAspect="1"/>
          </p:cNvSpPr>
          <p:nvPr/>
        </p:nvSpPr>
        <p:spPr>
          <a:xfrm>
            <a:off x="7270514" y="5503610"/>
            <a:ext cx="718025" cy="344740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검출</a:t>
            </a:r>
          </a:p>
        </p:txBody>
      </p:sp>
      <p:sp>
        <p:nvSpPr>
          <p:cNvPr id="94" name="모서리가 둥근 직사각형 45"/>
          <p:cNvSpPr/>
          <p:nvPr/>
        </p:nvSpPr>
        <p:spPr>
          <a:xfrm>
            <a:off x="4479689" y="5503610"/>
            <a:ext cx="936117" cy="344740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알림 발신</a:t>
            </a:r>
          </a:p>
        </p:txBody>
      </p:sp>
      <p:sp>
        <p:nvSpPr>
          <p:cNvPr id="95" name="모서리가 둥근 직사각형 45"/>
          <p:cNvSpPr/>
          <p:nvPr/>
        </p:nvSpPr>
        <p:spPr>
          <a:xfrm>
            <a:off x="2060339" y="5503610"/>
            <a:ext cx="936117" cy="344740"/>
          </a:xfrm>
          <a:prstGeom prst="roundRect">
            <a:avLst>
              <a:gd name="adj" fmla="val 16667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알림 수신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DED7BF0-90BD-4DE1-A540-5F2264A77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7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5"/>
          <p:cNvSpPr/>
          <p:nvPr/>
        </p:nvSpPr>
        <p:spPr>
          <a:xfrm>
            <a:off x="0" y="6029325"/>
            <a:ext cx="12192000" cy="828675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0"/>
            <a:ext cx="12192001" cy="6743700"/>
            <a:chOff x="-1" y="0"/>
            <a:chExt cx="12192001" cy="6743700"/>
          </a:xfrm>
        </p:grpSpPr>
        <p:sp>
          <p:nvSpPr>
            <p:cNvPr id="8" name="직각 삼각형 7"/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anchor="t"/>
            <a:lstStyle/>
            <a:p>
              <a:pPr algn="ctr" latinLnBrk="0">
                <a:defRPr/>
              </a:pPr>
              <a:endParaRPr lang="ko-KR" altLang="en-US" sz="9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  <a:p>
              <a:pPr algn="ctr" latinLnBrk="0">
                <a:defRPr/>
              </a:pPr>
              <a:r>
                <a:rPr lang="ko-KR" altLang="en-US" sz="2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ELAND 초이스 Medium" panose="02020603020101020101" pitchFamily="18" charset="-127"/>
                  <a:ea typeface="ELAND 초이스 Medium" panose="02020603020101020101" pitchFamily="18" charset="-127"/>
                </a:rPr>
                <a:t>제작 과정</a:t>
              </a:r>
            </a:p>
            <a:p>
              <a:pPr algn="ctr">
                <a:defRPr/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</p:grpSp>
      <p:graphicFrame>
        <p:nvGraphicFramePr>
          <p:cNvPr id="89" name="표 88"/>
          <p:cNvGraphicFramePr>
            <a:graphicFrameLocks noGrp="1"/>
          </p:cNvGraphicFramePr>
          <p:nvPr/>
        </p:nvGraphicFramePr>
        <p:xfrm>
          <a:off x="718254" y="1101366"/>
          <a:ext cx="10699045" cy="2689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8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8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8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0690">
                <a:tc gridSpan="7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&lt;          2021</a:t>
                      </a:r>
                      <a:r>
                        <a:rPr lang="en-US" altLang="ko-KR" sz="18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        &gt;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Apr</a:t>
                      </a: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May</a:t>
                      </a: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 dirty="0">
                          <a:solidFill>
                            <a:srgbClr val="FFFFFF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  <a:cs typeface="맑은 고딕"/>
                        </a:rPr>
                        <a:t>Jun</a:t>
                      </a: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300" b="0" i="0" u="none" strike="noStrike" kern="1200" cap="none" spc="0" normalizeH="0" baseline="0" dirty="0">
                          <a:solidFill>
                            <a:srgbClr val="FFFFFF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  <a:cs typeface="맑은 고딕"/>
                        </a:rPr>
                        <a:t>Jul</a:t>
                      </a: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Aug</a:t>
                      </a: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Sept</a:t>
                      </a: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ELAND 초이스 Medium" panose="02020603020101020101" pitchFamily="18" charset="-127"/>
                          <a:ea typeface="ELAND 초이스 Medium" panose="02020603020101020101" pitchFamily="18" charset="-127"/>
                        </a:rPr>
                        <a:t>Oct</a:t>
                      </a: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ELAND 초이스 Medium" panose="02020603020101020101" pitchFamily="18" charset="-127"/>
                        <a:ea typeface="ELAND 초이스 Medium" panose="02020603020101020101" pitchFamily="18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1582574" y="4125315"/>
            <a:ext cx="698226" cy="442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설계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2238713" y="5295088"/>
            <a:ext cx="1978265" cy="488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어플리케이션 틀 제작</a:t>
            </a:r>
          </a:p>
        </p:txBody>
      </p:sp>
      <p:sp>
        <p:nvSpPr>
          <p:cNvPr id="96" name="모서리가 둥근 직사각형 95"/>
          <p:cNvSpPr/>
          <p:nvPr/>
        </p:nvSpPr>
        <p:spPr>
          <a:xfrm>
            <a:off x="1464901" y="5338761"/>
            <a:ext cx="720090" cy="32404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05786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5</a:t>
            </a:r>
            <a:r>
              <a:rPr lang="ko-KR" altLang="en-US" sz="14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월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815878" y="4184470"/>
            <a:ext cx="720090" cy="327025"/>
          </a:xfrm>
          <a:prstGeom prst="roundRect">
            <a:avLst>
              <a:gd name="adj" fmla="val 50000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4</a:t>
            </a: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월</a:t>
            </a:r>
          </a:p>
        </p:txBody>
      </p:sp>
      <p:sp>
        <p:nvSpPr>
          <p:cNvPr id="103" name="직사각형 90"/>
          <p:cNvSpPr/>
          <p:nvPr/>
        </p:nvSpPr>
        <p:spPr>
          <a:xfrm>
            <a:off x="6905718" y="4125315"/>
            <a:ext cx="1689463" cy="442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파이어베이스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연동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데이터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)</a:t>
            </a:r>
          </a:p>
        </p:txBody>
      </p:sp>
      <p:sp>
        <p:nvSpPr>
          <p:cNvPr id="104" name="모서리가 둥근 직사각형 96"/>
          <p:cNvSpPr/>
          <p:nvPr/>
        </p:nvSpPr>
        <p:spPr>
          <a:xfrm>
            <a:off x="6139022" y="4184470"/>
            <a:ext cx="720090" cy="327025"/>
          </a:xfrm>
          <a:prstGeom prst="roundRect">
            <a:avLst>
              <a:gd name="adj" fmla="val 50000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8</a:t>
            </a: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월</a:t>
            </a:r>
          </a:p>
        </p:txBody>
      </p:sp>
      <p:sp>
        <p:nvSpPr>
          <p:cNvPr id="105" name="직사각형 90"/>
          <p:cNvSpPr/>
          <p:nvPr/>
        </p:nvSpPr>
        <p:spPr>
          <a:xfrm>
            <a:off x="4042891" y="4125315"/>
            <a:ext cx="1420361" cy="442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오픈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CV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테스트</a:t>
            </a:r>
          </a:p>
        </p:txBody>
      </p:sp>
      <p:sp>
        <p:nvSpPr>
          <p:cNvPr id="106" name="모서리가 둥근 직사각형 96"/>
          <p:cNvSpPr/>
          <p:nvPr/>
        </p:nvSpPr>
        <p:spPr>
          <a:xfrm>
            <a:off x="3276196" y="4184470"/>
            <a:ext cx="720090" cy="327025"/>
          </a:xfrm>
          <a:prstGeom prst="roundRect">
            <a:avLst>
              <a:gd name="adj" fmla="val 50000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6</a:t>
            </a: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월</a:t>
            </a:r>
          </a:p>
        </p:txBody>
      </p:sp>
      <p:sp>
        <p:nvSpPr>
          <p:cNvPr id="107" name="직사각형 92"/>
          <p:cNvSpPr/>
          <p:nvPr/>
        </p:nvSpPr>
        <p:spPr>
          <a:xfrm>
            <a:off x="5362504" y="5295088"/>
            <a:ext cx="2101169" cy="488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어플리케이션 기능 구현</a:t>
            </a:r>
          </a:p>
        </p:txBody>
      </p:sp>
      <p:sp>
        <p:nvSpPr>
          <p:cNvPr id="108" name="모서리가 둥근 직사각형 95"/>
          <p:cNvSpPr/>
          <p:nvPr/>
        </p:nvSpPr>
        <p:spPr>
          <a:xfrm>
            <a:off x="4424821" y="5338761"/>
            <a:ext cx="883960" cy="32404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05786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7~8</a:t>
            </a:r>
            <a:r>
              <a:rPr lang="ko-KR" altLang="en-US" sz="14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월</a:t>
            </a:r>
          </a:p>
        </p:txBody>
      </p:sp>
      <p:sp>
        <p:nvSpPr>
          <p:cNvPr id="109" name="직사각형 92"/>
          <p:cNvSpPr/>
          <p:nvPr/>
        </p:nvSpPr>
        <p:spPr>
          <a:xfrm>
            <a:off x="8670648" y="5295088"/>
            <a:ext cx="2469880" cy="488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라즈베리파이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카메라 테스트</a:t>
            </a:r>
          </a:p>
        </p:txBody>
      </p:sp>
      <p:sp>
        <p:nvSpPr>
          <p:cNvPr id="110" name="모서리가 둥근 직사각형 95"/>
          <p:cNvSpPr/>
          <p:nvPr/>
        </p:nvSpPr>
        <p:spPr>
          <a:xfrm>
            <a:off x="7896836" y="5338761"/>
            <a:ext cx="720090" cy="32404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505786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9</a:t>
            </a:r>
            <a:r>
              <a:rPr lang="ko-KR" altLang="en-US" sz="1400" b="1" dirty="0">
                <a:solidFill>
                  <a:srgbClr val="505786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월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715112" y="2191904"/>
            <a:ext cx="10723111" cy="1649105"/>
            <a:chOff x="715112" y="2277629"/>
            <a:chExt cx="10723111" cy="1894303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715112" y="2277629"/>
              <a:ext cx="1548193" cy="60997"/>
            </a:xfrm>
            <a:prstGeom prst="roundRect">
              <a:avLst>
                <a:gd name="adj" fmla="val 50000"/>
              </a:avLst>
            </a:prstGeom>
            <a:solidFill>
              <a:srgbClr val="505786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2210838" y="2603567"/>
              <a:ext cx="1872234" cy="72009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05786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98" name="모서리가 둥근 직사각형 93"/>
            <p:cNvSpPr/>
            <p:nvPr/>
          </p:nvSpPr>
          <p:spPr>
            <a:xfrm>
              <a:off x="3920328" y="2892146"/>
              <a:ext cx="1296162" cy="60997"/>
            </a:xfrm>
            <a:prstGeom prst="roundRect">
              <a:avLst>
                <a:gd name="adj" fmla="val 50000"/>
              </a:avLst>
            </a:prstGeom>
            <a:solidFill>
              <a:srgbClr val="505786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99" name="모서리가 둥근 직사각형 93"/>
            <p:cNvSpPr/>
            <p:nvPr/>
          </p:nvSpPr>
          <p:spPr>
            <a:xfrm>
              <a:off x="6860274" y="3495675"/>
              <a:ext cx="1548193" cy="60997"/>
            </a:xfrm>
            <a:prstGeom prst="roundRect">
              <a:avLst>
                <a:gd name="adj" fmla="val 50000"/>
              </a:avLst>
            </a:prstGeom>
            <a:solidFill>
              <a:srgbClr val="505786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100" name="모서리가 둥근 직사각형 94"/>
            <p:cNvSpPr/>
            <p:nvPr/>
          </p:nvSpPr>
          <p:spPr>
            <a:xfrm>
              <a:off x="5159978" y="3197599"/>
              <a:ext cx="2880360" cy="72009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05786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101" name="모서리가 둥근 직사각형 93"/>
            <p:cNvSpPr/>
            <p:nvPr/>
          </p:nvSpPr>
          <p:spPr>
            <a:xfrm>
              <a:off x="9637998" y="4110936"/>
              <a:ext cx="1800225" cy="60997"/>
            </a:xfrm>
            <a:prstGeom prst="roundRect">
              <a:avLst>
                <a:gd name="adj" fmla="val 50000"/>
              </a:avLst>
            </a:prstGeom>
            <a:solidFill>
              <a:srgbClr val="505786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  <p:sp>
          <p:nvSpPr>
            <p:cNvPr id="111" name="모서리가 둥근 직사각형 94"/>
            <p:cNvSpPr/>
            <p:nvPr/>
          </p:nvSpPr>
          <p:spPr>
            <a:xfrm>
              <a:off x="8386725" y="3801873"/>
              <a:ext cx="1440180" cy="72009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505786"/>
              </a:solidFill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endParaRPr>
            </a:p>
          </p:txBody>
        </p:sp>
      </p:grpSp>
      <p:sp>
        <p:nvSpPr>
          <p:cNvPr id="112" name="직사각형 90"/>
          <p:cNvSpPr/>
          <p:nvPr/>
        </p:nvSpPr>
        <p:spPr>
          <a:xfrm>
            <a:off x="9637927" y="4049869"/>
            <a:ext cx="1802633" cy="442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안드로이드와 </a:t>
            </a:r>
            <a:r>
              <a:rPr lang="ko-KR" altLang="en-US" sz="13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라즈베리파이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연동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13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파이참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연동</a:t>
            </a:r>
          </a:p>
        </p:txBody>
      </p:sp>
      <p:sp>
        <p:nvSpPr>
          <p:cNvPr id="113" name="모서리가 둥근 직사각형 96"/>
          <p:cNvSpPr/>
          <p:nvPr/>
        </p:nvSpPr>
        <p:spPr>
          <a:xfrm>
            <a:off x="8908954" y="4184470"/>
            <a:ext cx="720090" cy="327025"/>
          </a:xfrm>
          <a:prstGeom prst="roundRect">
            <a:avLst>
              <a:gd name="adj" fmla="val 50000"/>
            </a:avLst>
          </a:prstGeom>
          <a:solidFill>
            <a:srgbClr val="505786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10</a:t>
            </a:r>
            <a:r>
              <a:rPr lang="ko-KR" altLang="en-US" sz="1400" b="1" dirty="0">
                <a:solidFill>
                  <a:prstClr val="white"/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월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C420A6F-03ED-4E85-A3B7-9A23A2625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97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EAEE"/>
        </a:solidFill>
        <a:ln>
          <a:noFill/>
        </a:ln>
      </a:spPr>
      <a:bodyPr anchor="ctr"/>
      <a:lstStyle>
        <a:defPPr algn="ctr">
          <a:defRPr lang="ko-KR" altLang="en-US"/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276</Words>
  <Application>Microsoft Office PowerPoint</Application>
  <PresentationFormat>와이드스크린</PresentationFormat>
  <Paragraphs>108</Paragraphs>
  <Slides>12</Slides>
  <Notes>1</Notes>
  <HiddenSlides>0</HiddenSlides>
  <MMClips>13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Calibri Light</vt:lpstr>
      <vt:lpstr>ELAND 초이스 Bold</vt:lpstr>
      <vt:lpstr>ELAND 초이스 Light</vt:lpstr>
      <vt:lpstr>ELAND 초이스 Medium</vt:lpstr>
      <vt:lpstr>Calibri</vt:lpstr>
      <vt:lpstr>Arial</vt:lpstr>
      <vt:lpstr>Office 테마</vt:lpstr>
      <vt:lpstr>2_Office 테마</vt:lpstr>
      <vt:lpstr>1_2_Office 테마</vt:lpstr>
      <vt:lpstr>2_2_Office 테마</vt:lpstr>
      <vt:lpstr>1_Office 테마</vt:lpstr>
      <vt:lpstr>1_1_Office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신혜미</cp:lastModifiedBy>
  <cp:revision>459</cp:revision>
  <dcterms:created xsi:type="dcterms:W3CDTF">2017-12-08T06:13:01Z</dcterms:created>
  <dcterms:modified xsi:type="dcterms:W3CDTF">2023-08-01T14:31:24Z</dcterms:modified>
  <cp:version>1000.0000.01</cp:version>
</cp:coreProperties>
</file>